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  <p:sldMasterId id="2147483681" r:id="rId3"/>
  </p:sldMasterIdLst>
  <p:notesMasterIdLst>
    <p:notesMasterId r:id="rId11"/>
  </p:notesMasterIdLst>
  <p:handoutMasterIdLst>
    <p:handoutMasterId r:id="rId12"/>
  </p:handoutMasterIdLst>
  <p:sldIdLst>
    <p:sldId id="257" r:id="rId4"/>
    <p:sldId id="1337" r:id="rId5"/>
    <p:sldId id="1338" r:id="rId6"/>
    <p:sldId id="1340" r:id="rId7"/>
    <p:sldId id="1341" r:id="rId8"/>
    <p:sldId id="1343" r:id="rId9"/>
    <p:sldId id="1342" r:id="rId1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A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1"/>
    <p:restoredTop sz="94042"/>
  </p:normalViewPr>
  <p:slideViewPr>
    <p:cSldViewPr snapToGrid="0">
      <p:cViewPr varScale="1">
        <p:scale>
          <a:sx n="148" d="100"/>
          <a:sy n="148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B623BD-04E2-5A59-0F5C-C908F18752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24E9C-B59A-CC79-31B2-0330EA2DAF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4A71B-7BCF-3049-B2B3-A43C04527787}" type="datetimeFigureOut">
              <a:rPr lang="en-PK" smtClean="0"/>
              <a:t>5/10/25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C547-FABF-6E11-C1D5-FAC31E8A02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AA414-0496-966A-1AE1-87DF8D1CFC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3E36C-2CCC-D74E-A150-4ED218EE59C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12281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70683-D26C-8C41-938F-82A652CB2CA5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A7918-2903-AC46-80ED-7E7A08E2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18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A7918-2903-AC46-80ED-7E7A08E26E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5.svg"/><Relationship Id="rId21" Type="http://schemas.openxmlformats.org/officeDocument/2006/relationships/image" Target="../media/image41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21.sv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png"/><Relationship Id="rId11" Type="http://schemas.openxmlformats.org/officeDocument/2006/relationships/image" Target="../media/image31.svg"/><Relationship Id="rId24" Type="http://schemas.openxmlformats.org/officeDocument/2006/relationships/image" Target="../media/image20.png"/><Relationship Id="rId5" Type="http://schemas.openxmlformats.org/officeDocument/2006/relationships/image" Target="../media/image27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6.png"/><Relationship Id="rId9" Type="http://schemas.openxmlformats.org/officeDocument/2006/relationships/image" Target="../media/image8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2.svg"/><Relationship Id="rId21" Type="http://schemas.openxmlformats.org/officeDocument/2006/relationships/image" Target="../media/image57.svg"/><Relationship Id="rId7" Type="http://schemas.openxmlformats.org/officeDocument/2006/relationships/image" Target="../media/image47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61.sv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.sv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6.png"/><Relationship Id="rId11" Type="http://schemas.openxmlformats.org/officeDocument/2006/relationships/image" Target="../media/image15.svg"/><Relationship Id="rId24" Type="http://schemas.openxmlformats.org/officeDocument/2006/relationships/image" Target="../media/image60.png"/><Relationship Id="rId5" Type="http://schemas.openxmlformats.org/officeDocument/2006/relationships/image" Target="../media/image45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28" Type="http://schemas.openxmlformats.org/officeDocument/2006/relationships/image" Target="../media/image5.png"/><Relationship Id="rId10" Type="http://schemas.openxmlformats.org/officeDocument/2006/relationships/image" Target="../media/image14.png"/><Relationship Id="rId19" Type="http://schemas.openxmlformats.org/officeDocument/2006/relationships/image" Target="../media/image55.svg"/><Relationship Id="rId4" Type="http://schemas.openxmlformats.org/officeDocument/2006/relationships/image" Target="../media/image44.png"/><Relationship Id="rId9" Type="http://schemas.openxmlformats.org/officeDocument/2006/relationships/image" Target="../media/image23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35848" y="2410178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3600" b="1" noProof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ETH Quantum Hackathon</a:t>
            </a:r>
            <a:endParaRPr lang="en-GB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35845" y="3551851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 dirty="0"/>
              <a:t>Manuel Antoinette, Jan Jakob, Fabian Schatz</a:t>
            </a:r>
            <a:br>
              <a:rPr lang="en-GB" noProof="0" dirty="0"/>
            </a:br>
            <a:r>
              <a:rPr lang="en-GB" noProof="0" dirty="0"/>
              <a:t>ETH, 11.05.2025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27725DF-51D6-B573-094C-07BFF5F1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9774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8EA91CA-A0B3-3D87-8EFE-2E6F8787BF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844" y="1641537"/>
            <a:ext cx="11517491" cy="466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BC1A86-8D24-E616-C285-71959C955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1843A7-8345-8E71-7D1D-4C9EAC459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26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8DFA0A-9AFD-4CF5-B099-DC4E55B14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11926F-90AB-68EE-5988-9E6083E0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470DB91-EC2A-0B99-EBC9-35B430445F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5843" y="1726748"/>
            <a:ext cx="5599995" cy="456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ECEE41-0795-62BE-E37E-B5C6CC2FBF3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56161" y="1737161"/>
            <a:ext cx="5599995" cy="456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568AFB4A-B315-8998-4699-A61C30E969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ADC1AEE8-8EC6-3591-8E8E-5A18099598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2714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8DFA0A-9AFD-4CF5-B099-DC4E55B14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11926F-90AB-68EE-5988-9E6083E0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470DB91-EC2A-0B99-EBC9-35B430445F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5843" y="1447846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EAAF840-E177-2863-98CF-4DC5D0042C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82722" y="1447846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ECEE41-0795-62BE-E37E-B5C6CC2FBF3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229601" y="1458259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DA3803B2-752E-149F-D861-4F4E62D4C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451D3762-EC47-3C1D-A047-1F5833207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2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1867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0121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3349-A463-266B-57A0-4F0642B5C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54468-4C67-E346-C288-1666FF187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C9BE8-BDDB-6E80-3A37-1F660862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60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DCD5CBB-1E76-C038-2F6F-76CE5DF42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924363"/>
            <a:ext cx="12192000" cy="5377640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56559B5-A160-2800-73BA-7DEDAD9A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316435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653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w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DCD5CBB-1E76-C038-2F6F-76CE5DF42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924363"/>
            <a:ext cx="12192000" cy="5933637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56559B5-A160-2800-73BA-7DEDAD9A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316435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32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DCD5CBB-1E76-C038-2F6F-76CE5DF42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56559B5-A160-2800-73BA-7DEDAD9A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316435"/>
            <a:ext cx="9527821" cy="32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1867" b="1" noProof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SmartArt-Platzhalter 14">
            <a:extLst>
              <a:ext uri="{FF2B5EF4-FFF2-40B4-BE49-F238E27FC236}">
                <a16:creationId xmlns:a16="http://schemas.microsoft.com/office/drawing/2014/main" id="{F2021477-C098-96C1-C9AF-234B73A096C8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9929409" y="91142"/>
            <a:ext cx="2171449" cy="74207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742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ill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DCD5CBB-1E76-C038-2F6F-76CE5DF42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56559B5-A160-2800-73BA-7DEDAD9A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316435"/>
            <a:ext cx="9527821" cy="32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1867" b="1" noProof="0" dirty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SmartArt-Platzhalter 14">
            <a:extLst>
              <a:ext uri="{FF2B5EF4-FFF2-40B4-BE49-F238E27FC236}">
                <a16:creationId xmlns:a16="http://schemas.microsoft.com/office/drawing/2014/main" id="{A6CE1E2D-0839-06BD-75CB-39DF6B5CDD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gm" sz="quarter" idx="13" hasCustomPrompt="1"/>
          </p:nvPr>
        </p:nvSpPr>
        <p:spPr>
          <a:xfrm>
            <a:off x="9929409" y="91142"/>
            <a:ext cx="2171449" cy="74207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99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032A5BA-2754-2398-F172-C6E9CA87A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13" t="21230" r="10588" b="6071"/>
          <a:stretch/>
        </p:blipFill>
        <p:spPr>
          <a:xfrm>
            <a:off x="-1" y="723"/>
            <a:ext cx="12192000" cy="6857277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2507858"/>
            <a:ext cx="7670232" cy="184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4267" noProof="0" dirty="0">
                <a:solidFill>
                  <a:schemeClr val="bg1"/>
                </a:solidFill>
              </a:defRPr>
            </a:lvl1pPr>
          </a:lstStyle>
          <a:p>
            <a:pPr lvl="0"/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DAEBF-C5A5-F543-4AAD-07A621103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89EDC7-C63D-3C69-504A-9C4EA0A045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7858334B-0782-0F3A-9D82-BA4EBEA262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17335" y="6302003"/>
            <a:ext cx="2736000" cy="29036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95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0017D4-C920-50AA-AB97-75E578EC9D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2507858"/>
            <a:ext cx="7670232" cy="184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4267" noProof="0" dirty="0">
                <a:solidFill>
                  <a:schemeClr val="bg1"/>
                </a:solidFill>
              </a:defRPr>
            </a:lvl1pPr>
          </a:lstStyle>
          <a:p>
            <a:pPr lvl="0"/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DAEBF-C5A5-F543-4AAD-07A621103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89EDC7-C63D-3C69-504A-9C4EA0A045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6C0405C2-CCA5-01CE-336C-3E720BAFC4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17335" y="6302003"/>
            <a:ext cx="2736000" cy="29036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446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892951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en-US" sz="3600" b="1" kern="1200" noProof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35845" y="2034624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/>
              <a:t>Speaker</a:t>
            </a:r>
            <a:br>
              <a:rPr lang="en-GB" noProof="0"/>
            </a:br>
            <a:r>
              <a:rPr lang="en-GB" noProof="0"/>
              <a:t>Place, Date (00. January 2023)</a:t>
            </a:r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AD0CA713-9A53-161C-E4A0-80EB9C57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Confidential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B520BB49-0E35-6D5A-4BBC-EE211F99F6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9829" y="6021329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65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quantum start 3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2C4B5BC-1896-2142-F388-EC9B80B12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781" t="5555" r="35146" b="12606"/>
          <a:stretch/>
        </p:blipFill>
        <p:spPr>
          <a:xfrm>
            <a:off x="0" y="0"/>
            <a:ext cx="4414684" cy="68580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AF6CAAC-7BBA-6E9E-1F35-E3035B8A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50" y="2410179"/>
            <a:ext cx="3882190" cy="16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3200" noProof="0" dirty="0">
                <a:solidFill>
                  <a:schemeClr val="bg1"/>
                </a:solidFill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30" name="Fußzeilenplatzhalter 29">
            <a:extLst>
              <a:ext uri="{FF2B5EF4-FFF2-40B4-BE49-F238E27FC236}">
                <a16:creationId xmlns:a16="http://schemas.microsoft.com/office/drawing/2014/main" id="{B6214E40-9421-F50F-0E7E-B09824E3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1832" y="6312310"/>
            <a:ext cx="6193396" cy="2800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50A081-438B-F333-68B6-443EF9F407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5497" y="185019"/>
            <a:ext cx="1271394" cy="555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C9001A8-43A6-A0FD-936F-560797EAF1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39829" y="6021329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52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um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674CD81-49C2-6A42-ECB9-754A6E20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688A5D-183B-F456-F309-40AF004C3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6009C9B6-B539-D941-DAB9-CEBEB99F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8" y="2410178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5333" noProof="0" dirty="0"/>
            </a:lvl1pPr>
          </a:lstStyle>
          <a:p>
            <a:pPr lvl="0"/>
            <a:endParaRPr lang="en-GB" noProof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BDB6254-528F-8621-B3E6-C92D3B5E5A2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35845" y="3551851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/>
              <a:t>Speaker</a:t>
            </a:r>
            <a:br>
              <a:rPr lang="en-GB" noProof="0"/>
            </a:br>
            <a:r>
              <a:rPr lang="en-GB" noProof="0"/>
              <a:t>Place, Date (00. January 2023)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114B21-8097-1AC0-E767-ADC869DD7B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ntum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674CD81-49C2-6A42-ECB9-754A6E20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688A5D-183B-F456-F309-40AF004C3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6009C9B6-B539-D941-DAB9-CEBEB99F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8" y="2410178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5333" noProof="0" dirty="0"/>
            </a:lvl1pPr>
          </a:lstStyle>
          <a:p>
            <a:pPr lvl="0"/>
            <a:endParaRPr lang="en-GB" noProof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BDB6254-528F-8621-B3E6-C92D3B5E5A2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35845" y="3551851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/>
              <a:t>Speaker</a:t>
            </a:r>
            <a:br>
              <a:rPr lang="en-GB" noProof="0"/>
            </a:br>
            <a:r>
              <a:rPr lang="en-GB" noProof="0"/>
              <a:t>Place, Date (00. January 2023)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114B21-8097-1AC0-E767-ADC869DD7B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00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um star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82C61F9-690C-0F2E-7F47-98E7B12B2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13" t="19010" r="10588" b="8290"/>
          <a:stretch/>
        </p:blipFill>
        <p:spPr>
          <a:xfrm>
            <a:off x="-1" y="723"/>
            <a:ext cx="12192000" cy="6857277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AF6CAAC-7BBA-6E9E-1F35-E3035B8A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8" y="2410178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5333" noProof="0" dirty="0">
                <a:solidFill>
                  <a:schemeClr val="bg1"/>
                </a:solidFill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1B261D4-A843-9616-1C94-BD9FB84B849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35845" y="3551851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/>
              <a:t>Speaker</a:t>
            </a:r>
            <a:br>
              <a:rPr lang="en-GB" noProof="0"/>
            </a:br>
            <a:r>
              <a:rPr lang="en-GB" noProof="0"/>
              <a:t>Place, Date (00. January 2023)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03FECD-0BA8-05BB-D4A5-9DBEFBFBEE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sp>
        <p:nvSpPr>
          <p:cNvPr id="30" name="Fußzeilenplatzhalter 29">
            <a:extLst>
              <a:ext uri="{FF2B5EF4-FFF2-40B4-BE49-F238E27FC236}">
                <a16:creationId xmlns:a16="http://schemas.microsoft.com/office/drawing/2014/main" id="{B6214E40-9421-F50F-0E7E-B09824E3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50A081-438B-F333-68B6-443EF9F407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5495" y="185018"/>
            <a:ext cx="1271397" cy="555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C9001A8-43A6-A0FD-936F-560797EAF1D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94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um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2507858"/>
            <a:ext cx="7670232" cy="184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4267" noProof="0" dirty="0"/>
            </a:lvl1pPr>
          </a:lstStyle>
          <a:p>
            <a:pPr lvl="0"/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DAEBF-C5A5-F543-4AAD-07A621103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A52E0F-11D5-C969-1C6E-D05B3319E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418FD5A-1AD0-1989-5584-95102765E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76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mvl cooper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9F76B6E-90D7-64EC-9063-21AC993725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2709927" cy="5551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2A186F-3798-3F1E-EF2C-233F67390A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5493" y="2197495"/>
            <a:ext cx="2787523" cy="5551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228589-0BA5-7F94-A736-F333E7C71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5494" y="989771"/>
            <a:ext cx="1217676" cy="5551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BE1129-5B06-99D5-16A9-8BE6EB5CC6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85494" y="587197"/>
            <a:ext cx="1271397" cy="5551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420FFC-DA7E-68C4-549F-C2C042D32BC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85494" y="3405219"/>
            <a:ext cx="1617599" cy="555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E0A437C-5A3F-45AC-18EB-AB6DB0AAE93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5494" y="4210371"/>
            <a:ext cx="1701165" cy="555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7627BB7-4070-41FC-D66F-01413624A72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85493" y="3807794"/>
            <a:ext cx="1432560" cy="5551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2E066DB-9A26-D047-33DA-6C651238F8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85493" y="1392346"/>
            <a:ext cx="2166747" cy="55511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B7F7089-C03B-1EFE-7CDD-2C9FBF6D133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85493" y="2600070"/>
            <a:ext cx="1432560" cy="5551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7FFCBC-49D6-E420-480A-E8AF3F4DF50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85494" y="1794921"/>
            <a:ext cx="2471167" cy="5551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0008F05-FB90-F31B-27C0-07DD1653511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5494" y="3002645"/>
            <a:ext cx="1534033" cy="555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015316-088B-D084-DE3B-46C0C563CB3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AD984F0B-FF69-7B76-C41D-ECB97975E4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5844" y="6302003"/>
            <a:ext cx="10439384" cy="2903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only</a:t>
            </a:r>
            <a:r>
              <a:rPr lang="de-DE" dirty="0"/>
              <a:t> for </a:t>
            </a:r>
            <a:r>
              <a:rPr lang="de-DE" dirty="0" err="1"/>
              <a:t>copying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82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mvl cooperatio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87B09DCB-3558-86F8-CBD1-B4DCBCBF9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13" t="21230" r="10588" b="6071"/>
          <a:stretch/>
        </p:blipFill>
        <p:spPr>
          <a:xfrm>
            <a:off x="0" y="723"/>
            <a:ext cx="12192000" cy="68572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E879BF1-16E5-06C3-9E2D-8325211C51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493" y="2197495"/>
            <a:ext cx="2787523" cy="55511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CD09DA6-919D-5B3B-BFFA-F5AF64B1D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494" y="989771"/>
            <a:ext cx="1217676" cy="55511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2F3BF7-E843-EF57-65CD-5B82E98FB4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494" y="587196"/>
            <a:ext cx="1271397" cy="55511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C03FECD-0BA8-05BB-D4A5-9DBEFBFBEE0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60D96A-7C33-2476-6AC5-45053885DE9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494" y="184622"/>
            <a:ext cx="2709927" cy="5551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8B59F0-0938-EFE6-75CA-132F26C88C5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94" y="3405219"/>
            <a:ext cx="1617599" cy="55511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2715E28-1F6B-8385-310A-E7C0EA4037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5494" y="4210371"/>
            <a:ext cx="1701165" cy="55511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F879408-2A70-A4BC-6417-702E13B8A4B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5493" y="3807793"/>
            <a:ext cx="1432560" cy="55511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B96093D-A1A9-4C7C-7E22-29AF137172B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93" y="1392346"/>
            <a:ext cx="2166747" cy="55511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0A361CC-181B-7EEB-51FB-8820FFA9B48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5493" y="2600070"/>
            <a:ext cx="1432560" cy="55511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52B46FE-B924-555D-6BC0-CB9462BF0C7C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5494" y="1794920"/>
            <a:ext cx="2471167" cy="55511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87B490C-7A91-BE3F-BE89-35DFB33F8BD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5494" y="3002644"/>
            <a:ext cx="1534033" cy="55511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641A1D9-2034-0754-9C8B-0DF1F8D60D8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8C5B92CE-3BA5-86D0-9535-2CD46BDED1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5844" y="6302003"/>
            <a:ext cx="10439384" cy="2903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only</a:t>
            </a:r>
            <a:r>
              <a:rPr lang="de-DE" dirty="0"/>
              <a:t> for </a:t>
            </a:r>
            <a:r>
              <a:rPr lang="de-DE" dirty="0" err="1"/>
              <a:t>copying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17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8EA91CA-A0B3-3D87-8EFE-2E6F8787BF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844" y="1617633"/>
            <a:ext cx="11517491" cy="468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GB" noProof="0" err="1"/>
              <a:t>Inhalt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Ebene</a:t>
            </a:r>
          </a:p>
          <a:p>
            <a:pPr lvl="2"/>
            <a:r>
              <a:rPr lang="en-GB" noProof="0" err="1"/>
              <a:t>Dritte</a:t>
            </a:r>
            <a:r>
              <a:rPr lang="en-GB" noProof="0"/>
              <a:t>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49CF6CC-42B3-197C-F14C-CCCCC391E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738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8DFA0A-9AFD-4CF5-B099-DC4E55B14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11926F-90AB-68EE-5988-9E6083E0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470DB91-EC2A-0B99-EBC9-35B430445F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5843" y="1726748"/>
            <a:ext cx="5599995" cy="456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ECEE41-0795-62BE-E37E-B5C6CC2FBF3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56161" y="1737161"/>
            <a:ext cx="5599995" cy="456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DC1AEE8-8EC6-3591-8E8E-5A18099598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8380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8DFA0A-9AFD-4CF5-B099-DC4E55B14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11926F-90AB-68EE-5988-9E6083E0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470DB91-EC2A-0B99-EBC9-35B430445F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5843" y="1447846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EAAF840-E177-2863-98CF-4DC5D0042C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82722" y="1447846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ECEE41-0795-62BE-E37E-B5C6CC2FBF3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229601" y="1458259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51D3762-EC47-3C1D-A047-1F5833207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2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1867" b="1" noProof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7126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ir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5C1FC4-321F-1CC4-9F6C-EA4709F84809}"/>
              </a:ext>
            </a:extLst>
          </p:cNvPr>
          <p:cNvSpPr/>
          <p:nvPr userDrawn="1"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26700-D9E6-D736-B7BE-F6BB95C98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1420A-D51B-08B8-056A-44E2FACD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752C75-A80E-B3FB-CDFF-108B51F4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50" y="2410179"/>
            <a:ext cx="3455100" cy="16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3200" b="1" noProof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GB" noProof="0"/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A170CBD7-4D66-7AC4-D496-02DB1585D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30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2507858"/>
            <a:ext cx="7670232" cy="184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en-US" sz="3600" b="1" kern="1200" noProof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DAEBF-C5A5-F543-4AAD-07A621103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7BF3BD7C-E537-D97C-AE2E-00404121F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9829" y="6021329"/>
            <a:ext cx="1556107" cy="745529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BA1654B2-AF15-F8E8-7617-5DED69BC3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5844" y="4524634"/>
            <a:ext cx="7670232" cy="1580534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738830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26700-D9E6-D736-B7BE-F6BB95C98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C1FC4-321F-1CC4-9F6C-EA4709F84809}"/>
              </a:ext>
            </a:extLst>
          </p:cNvPr>
          <p:cNvSpPr/>
          <p:nvPr userDrawn="1"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1420A-D51B-08B8-056A-44E2FACD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752C75-A80E-B3FB-CDFF-108B51F4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50" y="2410179"/>
            <a:ext cx="3455100" cy="16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3200" b="1" noProof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60327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8EA91CA-A0B3-3D87-8EFE-2E6F8787BF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844" y="1617633"/>
            <a:ext cx="11517491" cy="468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/>
            </a:lvl3pPr>
          </a:lstStyle>
          <a:p>
            <a:pPr lvl="0"/>
            <a:r>
              <a:rPr lang="en-GB" noProof="0"/>
              <a:t>Inhalt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49CF6CC-42B3-197C-F14C-CCCCC391E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pic>
        <p:nvPicPr>
          <p:cNvPr id="6" name="Picture 5" descr="A cat with yellow eyes and a black background&#10;&#10;AI-generated content may be incorrect.">
            <a:extLst>
              <a:ext uri="{FF2B5EF4-FFF2-40B4-BE49-F238E27FC236}">
                <a16:creationId xmlns:a16="http://schemas.microsoft.com/office/drawing/2014/main" id="{F0C3E126-818D-E958-774C-E6DE80E02B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845" y="248494"/>
            <a:ext cx="429700" cy="4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BD069AA0-3748-5B60-4B5B-BD92001448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6713" t="19010" r="10588" b="8290"/>
          <a:stretch/>
        </p:blipFill>
        <p:spPr>
          <a:xfrm>
            <a:off x="0" y="0"/>
            <a:ext cx="12192000" cy="6857277"/>
          </a:xfrm>
          <a:prstGeom prst="rect">
            <a:avLst/>
          </a:prstGeom>
        </p:spPr>
      </p:pic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117335" y="6302003"/>
            <a:ext cx="2736000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de-DE" sz="1067" smtClean="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9C01B6C6-AA18-A732-FC53-BD272287F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844" y="6302003"/>
            <a:ext cx="10439384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pic>
        <p:nvPicPr>
          <p:cNvPr id="9" name="Picture 8" descr="A logo with black and blue circles&#10;&#10;AI-generated content may be incorrect.">
            <a:extLst>
              <a:ext uri="{FF2B5EF4-FFF2-40B4-BE49-F238E27FC236}">
                <a16:creationId xmlns:a16="http://schemas.microsoft.com/office/drawing/2014/main" id="{B74507B6-DF96-226D-11F2-8AC0F77D509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065548" y="233841"/>
            <a:ext cx="1220752" cy="825803"/>
          </a:xfrm>
          <a:prstGeom prst="rect">
            <a:avLst/>
          </a:prstGeom>
        </p:spPr>
      </p:pic>
      <p:pic>
        <p:nvPicPr>
          <p:cNvPr id="12" name="Picture 11" descr="A white logo with text&#10;&#10;AI-generated content may be incorrect.">
            <a:extLst>
              <a:ext uri="{FF2B5EF4-FFF2-40B4-BE49-F238E27FC236}">
                <a16:creationId xmlns:a16="http://schemas.microsoft.com/office/drawing/2014/main" id="{84D3453E-8EB4-B82E-A5AB-ABB4D421BB1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08602" y="233841"/>
            <a:ext cx="2087546" cy="84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117335" y="6302003"/>
            <a:ext cx="2736000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de-DE" sz="1067" smtClean="0"/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9C01B6C6-AA18-A732-FC53-BD272287F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844" y="6302003"/>
            <a:ext cx="10439384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067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742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8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D4FCA06-48B6-B487-9995-850E62304B9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117335" y="6302003"/>
            <a:ext cx="2736000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de-DE" sz="1067" smtClean="0"/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9C01B6C6-AA18-A732-FC53-BD272287F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844" y="6302003"/>
            <a:ext cx="10439384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067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03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7.gif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A1CB95-6B3A-4B88-8FE3-C31C4345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8" y="2541984"/>
            <a:ext cx="11520307" cy="1018823"/>
          </a:xfrm>
        </p:spPr>
        <p:txBody>
          <a:bodyPr/>
          <a:lstStyle/>
          <a:p>
            <a:r>
              <a:rPr lang="en-US" dirty="0"/>
              <a:t>TUM Venture Lab Quantum/Semicon</a:t>
            </a:r>
            <a:br>
              <a:rPr lang="en-US" dirty="0"/>
            </a:br>
            <a:r>
              <a:rPr lang="en-US" dirty="0"/>
              <a:t>QFP - </a:t>
            </a:r>
            <a:r>
              <a:rPr lang="en-US" sz="3200" dirty="0"/>
              <a:t>Project Phase Introduction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7428C6-83B3-4864-B682-EFD117F65F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5846" y="4523629"/>
            <a:ext cx="11520307" cy="1274125"/>
          </a:xfrm>
        </p:spPr>
        <p:txBody>
          <a:bodyPr/>
          <a:lstStyle/>
          <a:p>
            <a:endParaRPr lang="en-US" dirty="0"/>
          </a:p>
          <a:p>
            <a:br>
              <a:rPr lang="en-US" dirty="0"/>
            </a:br>
            <a:r>
              <a:rPr lang="en-US" dirty="0"/>
              <a:t>25.03.25</a:t>
            </a:r>
          </a:p>
        </p:txBody>
      </p:sp>
    </p:spTree>
    <p:extLst>
      <p:ext uri="{BB962C8B-B14F-4D97-AF65-F5344CB8AC3E}">
        <p14:creationId xmlns:p14="http://schemas.microsoft.com/office/powerpoint/2010/main" val="149600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4047-BE5C-E7A6-2CDF-B9B034B0B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2786507"/>
            <a:ext cx="11520307" cy="1018823"/>
          </a:xfrm>
        </p:spPr>
        <p:txBody>
          <a:bodyPr/>
          <a:lstStyle/>
          <a:p>
            <a:r>
              <a:rPr lang="en-US" dirty="0"/>
              <a:t>ETH Quantum Hackathon</a:t>
            </a:r>
            <a:br>
              <a:rPr lang="en-US" dirty="0"/>
            </a:br>
            <a:r>
              <a:rPr lang="en-US" dirty="0" err="1"/>
              <a:t>Alice&amp;Bob</a:t>
            </a:r>
            <a:r>
              <a:rPr lang="en-US" dirty="0"/>
              <a:t> Challenge: </a:t>
            </a:r>
            <a:r>
              <a:rPr lang="en-US" dirty="0" err="1"/>
              <a:t>Qubitli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8FBBC-317E-0FFD-8234-EE4E743EEF7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5844" y="4002262"/>
            <a:ext cx="11520307" cy="1274125"/>
          </a:xfrm>
        </p:spPr>
        <p:txBody>
          <a:bodyPr/>
          <a:lstStyle/>
          <a:p>
            <a:r>
              <a:rPr lang="en-US" dirty="0"/>
              <a:t>Manuel Antoinette, Jan Jakob, Fabian Schatz</a:t>
            </a:r>
          </a:p>
          <a:p>
            <a:r>
              <a:rPr lang="en-US" dirty="0"/>
              <a:t>ETH, 11.05.2025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BD084-1AB0-AD11-4FB2-C1FB4E14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33B20231-D4BC-6A63-7248-B17D1725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10" t="24830" r="26322" b="28327"/>
          <a:stretch/>
        </p:blipFill>
        <p:spPr>
          <a:xfrm>
            <a:off x="9458278" y="3960908"/>
            <a:ext cx="2239543" cy="725998"/>
          </a:xfrm>
          <a:prstGeom prst="rect">
            <a:avLst/>
          </a:prstGeom>
        </p:spPr>
      </p:pic>
      <p:pic>
        <p:nvPicPr>
          <p:cNvPr id="15" name="Picture 14" descr="A green rectangular sign with white text&#10;&#10;AI-generated content may be incorrect.">
            <a:extLst>
              <a:ext uri="{FF2B5EF4-FFF2-40B4-BE49-F238E27FC236}">
                <a16:creationId xmlns:a16="http://schemas.microsoft.com/office/drawing/2014/main" id="{3310440B-CD0F-6EA5-CE6A-A5D230EF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861" y="4949670"/>
            <a:ext cx="1397960" cy="730547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828A5F1A-3483-548B-F273-4C1F815B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231" b="24352"/>
          <a:stretch/>
        </p:blipFill>
        <p:spPr>
          <a:xfrm>
            <a:off x="9458279" y="4945693"/>
            <a:ext cx="2239543" cy="7345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34DC67-2B9F-4237-8374-98F803733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858" y="136325"/>
            <a:ext cx="2167427" cy="1203373"/>
          </a:xfrm>
          <a:prstGeom prst="rect">
            <a:avLst/>
          </a:prstGeom>
        </p:spPr>
      </p:pic>
      <p:pic>
        <p:nvPicPr>
          <p:cNvPr id="21" name="Picture 20" descr="A cat with yellow eyes and a black background&#10;&#10;AI-generated content may be incorrect.">
            <a:extLst>
              <a:ext uri="{FF2B5EF4-FFF2-40B4-BE49-F238E27FC236}">
                <a16:creationId xmlns:a16="http://schemas.microsoft.com/office/drawing/2014/main" id="{FBDAD6B4-A373-3E64-67A1-55B60F1DC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44" y="228601"/>
            <a:ext cx="1006742" cy="1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6131D0-9742-9D92-62F7-2DEAA0F2C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44" y="1584654"/>
            <a:ext cx="11517491" cy="46843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Overview pipeline (Manuel)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Displacement strategy (Fabi) </a:t>
            </a:r>
            <a:r>
              <a:rPr lang="en-US" sz="2000" dirty="0" err="1"/>
              <a:t>Fock</a:t>
            </a:r>
            <a:r>
              <a:rPr lang="en-US" sz="2000" dirty="0"/>
              <a:t>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Sampling strategy (radial sampling, </a:t>
            </a:r>
            <a:r>
              <a:rPr lang="en-US" sz="2000" dirty="0" err="1"/>
              <a:t>etc</a:t>
            </a:r>
            <a:r>
              <a:rPr lang="en-US" sz="2000" dirty="0"/>
              <a:t>) (why? Gradient, maxima, Minima)(Manuel)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Optimization (Jan)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Denoising strategy (Fabi)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Noise analysis (Jan)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F9592-D236-99CB-DEC6-5235297E9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6601-5909-D55F-7BED-4BFBD8CF2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690DF3-F8AF-AE60-33A0-9EED457E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11104789" cy="555088"/>
          </a:xfrm>
        </p:spPr>
        <p:txBody>
          <a:bodyPr/>
          <a:lstStyle/>
          <a:p>
            <a:r>
              <a:rPr lang="en-US" sz="3200" dirty="0"/>
              <a:t>OUR FULL PIPELINE</a:t>
            </a:r>
          </a:p>
        </p:txBody>
      </p:sp>
      <p:pic>
        <p:nvPicPr>
          <p:cNvPr id="10" name="Picture 9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3433066-3F2F-34EB-AC8C-DD2F1B37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9" t="28978" r="5171" b="29968"/>
          <a:stretch/>
        </p:blipFill>
        <p:spPr>
          <a:xfrm>
            <a:off x="10685721" y="265635"/>
            <a:ext cx="1167614" cy="5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9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442A4-790B-247C-51EA-63F0565588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6F7FA-8E9A-B797-C929-572B615AC0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406C3C-7F46-F197-9C9D-776D2B23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OVERVIEW</a:t>
            </a:r>
          </a:p>
        </p:txBody>
      </p:sp>
      <p:pic>
        <p:nvPicPr>
          <p:cNvPr id="7" name="Picture 6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D05C7864-D5D5-D0AA-8B31-C3B41F23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672" y="568842"/>
            <a:ext cx="3374656" cy="2530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BC838-8F1C-B88C-F433-98C72F40D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64" y="2169927"/>
            <a:ext cx="3374656" cy="2530992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BBD213D8-310E-8A1A-B7EF-5C12CB796813}"/>
              </a:ext>
            </a:extLst>
          </p:cNvPr>
          <p:cNvSpPr/>
          <p:nvPr/>
        </p:nvSpPr>
        <p:spPr>
          <a:xfrm rot="13989188">
            <a:off x="3566614" y="1841452"/>
            <a:ext cx="733647" cy="6379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2059985-78A5-45F1-7F9A-7155F9BEEFAE}"/>
              </a:ext>
            </a:extLst>
          </p:cNvPr>
          <p:cNvSpPr/>
          <p:nvPr/>
        </p:nvSpPr>
        <p:spPr>
          <a:xfrm rot="18713346">
            <a:off x="8009908" y="2001417"/>
            <a:ext cx="733647" cy="6379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9511557F-376E-7748-2FBD-EA5C6ECB39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 t="6378"/>
          <a:stretch/>
        </p:blipFill>
        <p:spPr>
          <a:xfrm>
            <a:off x="8733797" y="2461321"/>
            <a:ext cx="2870593" cy="2239598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3BC29A98-6BD0-E19A-EE34-8F6A06FC4372}"/>
              </a:ext>
            </a:extLst>
          </p:cNvPr>
          <p:cNvSpPr/>
          <p:nvPr/>
        </p:nvSpPr>
        <p:spPr>
          <a:xfrm rot="3776183">
            <a:off x="8003660" y="4381942"/>
            <a:ext cx="733647" cy="6379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85A1C31-11B5-68E3-F395-05C302CD1B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449" t="28978" r="5171" b="29968"/>
          <a:stretch/>
        </p:blipFill>
        <p:spPr>
          <a:xfrm>
            <a:off x="10696353" y="262275"/>
            <a:ext cx="1163422" cy="54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2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B4D68-8036-A4AA-A88C-D443116D3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C51E-E4B6-68B6-C022-8E9EEB06E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6D3FBA-A8DD-8A57-22CB-D20F7E42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11349337" cy="555088"/>
          </a:xfrm>
        </p:spPr>
        <p:txBody>
          <a:bodyPr/>
          <a:lstStyle/>
          <a:p>
            <a:r>
              <a:rPr lang="en-US" sz="3200" dirty="0"/>
              <a:t>FOCK STATE TRUNCATION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D0343-9531-788C-7120-A249496ED84C}"/>
              </a:ext>
            </a:extLst>
          </p:cNvPr>
          <p:cNvSpPr txBox="1"/>
          <p:nvPr/>
        </p:nvSpPr>
        <p:spPr>
          <a:xfrm>
            <a:off x="9643726" y="1368684"/>
            <a:ext cx="1297171" cy="7316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latin typeface="+mn-lt"/>
              </a:rPr>
              <a:t>Fock state truncation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DBF2818-F198-45F6-DD44-BBC7D5FA8020}"/>
              </a:ext>
            </a:extLst>
          </p:cNvPr>
          <p:cNvSpPr/>
          <p:nvPr/>
        </p:nvSpPr>
        <p:spPr>
          <a:xfrm>
            <a:off x="10154091" y="3229707"/>
            <a:ext cx="255181" cy="91971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CAA83-1979-B7FD-E965-23158EB02AF8}"/>
              </a:ext>
            </a:extLst>
          </p:cNvPr>
          <p:cNvSpPr txBox="1"/>
          <p:nvPr/>
        </p:nvSpPr>
        <p:spPr>
          <a:xfrm>
            <a:off x="9861694" y="4693581"/>
            <a:ext cx="861237" cy="346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latin typeface="+mn-lt"/>
              </a:rPr>
              <a:t>N=6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01C46-C698-52E9-87B1-EAB863E161E3}"/>
              </a:ext>
            </a:extLst>
          </p:cNvPr>
          <p:cNvSpPr txBox="1"/>
          <p:nvPr/>
        </p:nvSpPr>
        <p:spPr>
          <a:xfrm>
            <a:off x="9558667" y="2252051"/>
            <a:ext cx="1446027" cy="346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latin typeface="+mn-lt"/>
              </a:rPr>
              <a:t>N=30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0F658-0069-E8BE-8E9F-715372B76D17}"/>
              </a:ext>
            </a:extLst>
          </p:cNvPr>
          <p:cNvSpPr txBox="1"/>
          <p:nvPr/>
        </p:nvSpPr>
        <p:spPr>
          <a:xfrm>
            <a:off x="335844" y="1520456"/>
            <a:ext cx="5528931" cy="346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2000" dirty="0">
                <a:latin typeface="+mn-lt"/>
              </a:rPr>
              <a:t>Approximation of states in terms of </a:t>
            </a:r>
            <a:r>
              <a:rPr lang="en-US" sz="2000" dirty="0" err="1">
                <a:latin typeface="+mn-lt"/>
              </a:rPr>
              <a:t>Fock</a:t>
            </a:r>
            <a:r>
              <a:rPr lang="en-US" sz="2000" dirty="0">
                <a:latin typeface="+mn-lt"/>
              </a:rPr>
              <a:t> states:</a:t>
            </a:r>
          </a:p>
        </p:txBody>
      </p:sp>
      <p:pic>
        <p:nvPicPr>
          <p:cNvPr id="20" name="Content Placeholder 19" descr="A red and blue lines on a white surface&#10;&#10;AI-generated content may be incorrect.">
            <a:extLst>
              <a:ext uri="{FF2B5EF4-FFF2-40B4-BE49-F238E27FC236}">
                <a16:creationId xmlns:a16="http://schemas.microsoft.com/office/drawing/2014/main" id="{43C4D316-6D15-6826-C4DF-8FBC85BD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5480" y="1350879"/>
            <a:ext cx="2993187" cy="2304161"/>
          </a:xfrm>
        </p:spPr>
      </p:pic>
      <p:pic>
        <p:nvPicPr>
          <p:cNvPr id="22" name="Picture 21" descr="A red and blue circles&#10;&#10;AI-generated content may be incorrect.">
            <a:extLst>
              <a:ext uri="{FF2B5EF4-FFF2-40B4-BE49-F238E27FC236}">
                <a16:creationId xmlns:a16="http://schemas.microsoft.com/office/drawing/2014/main" id="{405FE75F-2A7E-61F5-0B88-4820EFA94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80" y="3817034"/>
            <a:ext cx="2993187" cy="23041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A37F19-FB3D-2B8E-7CA9-7FCDCFE39C6B}"/>
                  </a:ext>
                </a:extLst>
              </p:cNvPr>
              <p:cNvSpPr txBox="1"/>
              <p:nvPr/>
            </p:nvSpPr>
            <p:spPr>
              <a:xfrm>
                <a:off x="6932361" y="819553"/>
                <a:ext cx="2259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dirty="0">
                    <a:ea typeface="Cambria Math" panose="02040503050406030204" pitchFamily="18" charset="0"/>
                  </a:rPr>
                  <a:t>Even cat with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A37F19-FB3D-2B8E-7CA9-7FCDCFE39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361" y="819553"/>
                <a:ext cx="2259424" cy="369332"/>
              </a:xfrm>
              <a:prstGeom prst="rect">
                <a:avLst/>
              </a:prstGeom>
              <a:blipFill>
                <a:blip r:embed="rId4"/>
                <a:stretch>
                  <a:fillRect l="-223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Quantum Harmonic Oscillator ...">
            <a:extLst>
              <a:ext uri="{FF2B5EF4-FFF2-40B4-BE49-F238E27FC236}">
                <a16:creationId xmlns:a16="http://schemas.microsoft.com/office/drawing/2014/main" id="{7C4DA97B-9935-9052-4F34-952E861D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62" y="2142931"/>
            <a:ext cx="2291293" cy="89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graph of a graph&#10;&#10;AI-generated content may be incorrect.">
            <a:extLst>
              <a:ext uri="{FF2B5EF4-FFF2-40B4-BE49-F238E27FC236}">
                <a16:creationId xmlns:a16="http://schemas.microsoft.com/office/drawing/2014/main" id="{28A5B55F-75B4-FA90-6F9D-ADF2258C6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116" y="3817034"/>
            <a:ext cx="3058383" cy="2286435"/>
          </a:xfrm>
          <a:prstGeom prst="rect">
            <a:avLst/>
          </a:prstGeom>
        </p:spPr>
      </p:pic>
      <p:pic>
        <p:nvPicPr>
          <p:cNvPr id="29" name="Picture 28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9E5F38B-5E2D-034B-1314-FEAC4FF9DB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449" t="28978" r="5171" b="29968"/>
          <a:stretch/>
        </p:blipFill>
        <p:spPr>
          <a:xfrm>
            <a:off x="10685829" y="262482"/>
            <a:ext cx="1167505" cy="5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70E41D-5E43-DDB8-36C6-A3FB62088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357" y="2355045"/>
            <a:ext cx="5154981" cy="214790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45309-9160-1BD3-BB59-1098D0C600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D7B8D-5E5E-EA0E-DE19-2EBF7C7219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B91AA2-BC30-51F5-F45C-27B6E64E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DISPLACEMENT STRATEGY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A46B1-D71E-12F5-1FBC-B83C9B43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31" y="3597852"/>
            <a:ext cx="5942287" cy="2475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ACD174-7A36-1B41-D3A7-9196A4490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3306"/>
            <a:ext cx="5942285" cy="247595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99A44C4-082E-A191-C516-40C217144DE7}"/>
              </a:ext>
            </a:extLst>
          </p:cNvPr>
          <p:cNvSpPr/>
          <p:nvPr/>
        </p:nvSpPr>
        <p:spPr>
          <a:xfrm>
            <a:off x="5651338" y="3296093"/>
            <a:ext cx="813257" cy="3017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15" name="Picture 1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2A67B7B-EC40-D595-CC4C-949EB362D3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49" t="28978" r="5171" b="29968"/>
          <a:stretch/>
        </p:blipFill>
        <p:spPr>
          <a:xfrm>
            <a:off x="10775228" y="265634"/>
            <a:ext cx="1167505" cy="5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4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10C95-0447-E937-150B-65540FD7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basic strategy grid sampling (show plot with rectangular sampling points) to strategy with advanced strategy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D542B-8612-D3BF-FDC7-704D5716D2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7DD62-C472-0372-4F8A-814FF24CB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0388F2-6C6C-14CA-74D5-D89E7DC3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SAMPLING STRATEGY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74E79DA-3D13-B6CC-850B-AA263561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9" t="28978" r="5171" b="29968"/>
          <a:stretch/>
        </p:blipFill>
        <p:spPr>
          <a:xfrm>
            <a:off x="10775228" y="262482"/>
            <a:ext cx="1167505" cy="5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16922"/>
      </p:ext>
    </p:extLst>
  </p:cSld>
  <p:clrMapOvr>
    <a:masterClrMapping/>
  </p:clrMapOvr>
</p:sld>
</file>

<file path=ppt/theme/theme1.xml><?xml version="1.0" encoding="utf-8"?>
<a:theme xmlns:a="http://schemas.openxmlformats.org/drawingml/2006/main" name="Q_blue_triangle">
  <a:themeElements>
    <a:clrScheme name="TUM VL 3">
      <a:dk1>
        <a:sysClr val="windowText" lastClr="000000"/>
      </a:dk1>
      <a:lt1>
        <a:sysClr val="window" lastClr="FFFFFF"/>
      </a:lt1>
      <a:dk2>
        <a:srgbClr val="3070B3"/>
      </a:dk2>
      <a:lt2>
        <a:srgbClr val="FFFFFF"/>
      </a:lt2>
      <a:accent1>
        <a:srgbClr val="3070B3"/>
      </a:accent1>
      <a:accent2>
        <a:srgbClr val="2D68AC"/>
      </a:accent2>
      <a:accent3>
        <a:srgbClr val="2B4B98"/>
      </a:accent3>
      <a:accent4>
        <a:srgbClr val="2C5DA7"/>
      </a:accent4>
      <a:accent5>
        <a:srgbClr val="2C4F9E"/>
      </a:accent5>
      <a:accent6>
        <a:srgbClr val="3F3F3F"/>
      </a:accent6>
      <a:hlink>
        <a:srgbClr val="3070B3"/>
      </a:hlink>
      <a:folHlink>
        <a:srgbClr val="7F7F7F"/>
      </a:folHlink>
    </a:clrScheme>
    <a:fontScheme name="Benutzerdefiniert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5000"/>
          </a:lnSpc>
          <a:defRPr sz="1200" dirty="0" err="1" smtClean="0">
            <a:latin typeface="+mn-lt"/>
          </a:defRPr>
        </a:defPPr>
      </a:lstStyle>
    </a:txDef>
  </a:objectDefaults>
  <a:extraClrSchemeLst/>
  <a:custClrLst>
    <a:custClr name="Additive Manufacturing">
      <a:srgbClr val="F03631"/>
    </a:custClr>
    <a:custClr name="Quantum">
      <a:srgbClr val="FF7D3E"/>
    </a:custClr>
    <a:custClr name="Mobility">
      <a:srgbClr val="FFB410"/>
    </a:custClr>
    <a:custClr name="Built Environment">
      <a:srgbClr val="FAEA43"/>
    </a:custClr>
    <a:custClr name="Food / Agro / Biotech">
      <a:srgbClr val="7DB713"/>
    </a:custClr>
    <a:custClr name="Sustainability / Circular">
      <a:srgbClr val="01B706"/>
    </a:custClr>
    <a:custClr name="Chemspace">
      <a:srgbClr val="02C896"/>
    </a:custClr>
    <a:custClr name="Healthcare">
      <a:srgbClr val="00B2BC"/>
    </a:custClr>
    <a:custClr name="Robotics / AI">
      <a:srgbClr val="6BAEDB"/>
    </a:custClr>
    <a:custClr name="Legal Tech Colab">
      <a:srgbClr val="1C61F9"/>
    </a:custClr>
    <a:custClr name="Aerospace">
      <a:srgbClr val="23308B"/>
    </a:custClr>
    <a:custClr name="Software / AI">
      <a:srgbClr val="A50184"/>
    </a:custClr>
  </a:custClrLst>
  <a:extLst>
    <a:ext uri="{05A4C25C-085E-4340-85A3-A5531E510DB2}">
      <thm15:themeFamily xmlns:thm15="http://schemas.microsoft.com/office/thememl/2012/main" name="VLQ_Slide_Template" id="{861F28C7-4BFD-4B09-B4DE-857805A799CD}" vid="{2F54A00E-55F8-4882-B1D6-B7939F38C564}"/>
    </a:ext>
  </a:extLst>
</a:theme>
</file>

<file path=ppt/theme/theme2.xml><?xml version="1.0" encoding="utf-8"?>
<a:theme xmlns:a="http://schemas.openxmlformats.org/drawingml/2006/main" name="tumvl content">
  <a:themeElements>
    <a:clrScheme name="TUM VL 3">
      <a:dk1>
        <a:sysClr val="windowText" lastClr="000000"/>
      </a:dk1>
      <a:lt1>
        <a:sysClr val="window" lastClr="FFFFFF"/>
      </a:lt1>
      <a:dk2>
        <a:srgbClr val="3070B3"/>
      </a:dk2>
      <a:lt2>
        <a:srgbClr val="FFFFFF"/>
      </a:lt2>
      <a:accent1>
        <a:srgbClr val="3070B3"/>
      </a:accent1>
      <a:accent2>
        <a:srgbClr val="2D68AC"/>
      </a:accent2>
      <a:accent3>
        <a:srgbClr val="2B4B98"/>
      </a:accent3>
      <a:accent4>
        <a:srgbClr val="2C5DA7"/>
      </a:accent4>
      <a:accent5>
        <a:srgbClr val="2C4F9E"/>
      </a:accent5>
      <a:accent6>
        <a:srgbClr val="3F3F3F"/>
      </a:accent6>
      <a:hlink>
        <a:srgbClr val="3070B3"/>
      </a:hlink>
      <a:folHlink>
        <a:srgbClr val="7F7F7F"/>
      </a:folHlink>
    </a:clrScheme>
    <a:fontScheme name="Benutzerdefiniert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5000"/>
          </a:lnSpc>
          <a:defRPr sz="1200" dirty="0" err="1" smtClean="0">
            <a:latin typeface="+mn-lt"/>
          </a:defRPr>
        </a:defPPr>
      </a:lstStyle>
    </a:txDef>
  </a:objectDefaults>
  <a:extraClrSchemeLst/>
  <a:custClrLst>
    <a:custClr name="Additive Manufacturing">
      <a:srgbClr val="F03631"/>
    </a:custClr>
    <a:custClr name="Quantum">
      <a:srgbClr val="FF7D3E"/>
    </a:custClr>
    <a:custClr name="Mobility">
      <a:srgbClr val="FFB410"/>
    </a:custClr>
    <a:custClr name="Built Environment">
      <a:srgbClr val="FAEA43"/>
    </a:custClr>
    <a:custClr name="Food / Agro / Biotech">
      <a:srgbClr val="7DB713"/>
    </a:custClr>
    <a:custClr name="Sustainability / Circular">
      <a:srgbClr val="01B706"/>
    </a:custClr>
    <a:custClr name="Chemspace">
      <a:srgbClr val="02C896"/>
    </a:custClr>
    <a:custClr name="Healthcare">
      <a:srgbClr val="00B2BC"/>
    </a:custClr>
    <a:custClr name="Robotics / AI">
      <a:srgbClr val="6BAEDB"/>
    </a:custClr>
    <a:custClr name="Legal Tech Colab">
      <a:srgbClr val="1C61F9"/>
    </a:custClr>
    <a:custClr name="Aerospace">
      <a:srgbClr val="23308B"/>
    </a:custClr>
    <a:custClr name="Software / AI">
      <a:srgbClr val="A50184"/>
    </a:custClr>
  </a:custClrLst>
  <a:extLst>
    <a:ext uri="{05A4C25C-085E-4340-85A3-A5531E510DB2}">
      <thm15:themeFamily xmlns:thm15="http://schemas.microsoft.com/office/thememl/2012/main" name="VLQ_Slide_Template" id="{861F28C7-4BFD-4B09-B4DE-857805A799CD}" vid="{2F54A00E-55F8-4882-B1D6-B7939F38C564}"/>
    </a:ext>
  </a:extLst>
</a:theme>
</file>

<file path=ppt/theme/theme3.xml><?xml version="1.0" encoding="utf-8"?>
<a:theme xmlns:a="http://schemas.openxmlformats.org/drawingml/2006/main" name="tumvl labs">
  <a:themeElements>
    <a:clrScheme name="TUM VL 3">
      <a:dk1>
        <a:sysClr val="windowText" lastClr="000000"/>
      </a:dk1>
      <a:lt1>
        <a:sysClr val="window" lastClr="FFFFFF"/>
      </a:lt1>
      <a:dk2>
        <a:srgbClr val="3070B3"/>
      </a:dk2>
      <a:lt2>
        <a:srgbClr val="FFFFFF"/>
      </a:lt2>
      <a:accent1>
        <a:srgbClr val="3070B3"/>
      </a:accent1>
      <a:accent2>
        <a:srgbClr val="2D68AC"/>
      </a:accent2>
      <a:accent3>
        <a:srgbClr val="2B4B98"/>
      </a:accent3>
      <a:accent4>
        <a:srgbClr val="2C5DA7"/>
      </a:accent4>
      <a:accent5>
        <a:srgbClr val="2C4F9E"/>
      </a:accent5>
      <a:accent6>
        <a:srgbClr val="3F3F3F"/>
      </a:accent6>
      <a:hlink>
        <a:srgbClr val="3070B3"/>
      </a:hlink>
      <a:folHlink>
        <a:srgbClr val="7F7F7F"/>
      </a:folHlink>
    </a:clrScheme>
    <a:fontScheme name="Benutzerdefiniert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5000"/>
          </a:lnSpc>
          <a:defRPr sz="1200" dirty="0" err="1" smtClean="0">
            <a:latin typeface="+mn-lt"/>
          </a:defRPr>
        </a:defPPr>
      </a:lstStyle>
    </a:txDef>
  </a:objectDefaults>
  <a:extraClrSchemeLst/>
  <a:custClrLst>
    <a:custClr name="Additive Manufacturing">
      <a:srgbClr val="F03631"/>
    </a:custClr>
    <a:custClr name="Quantum">
      <a:srgbClr val="FF7D3E"/>
    </a:custClr>
    <a:custClr name="Mobility">
      <a:srgbClr val="FFB410"/>
    </a:custClr>
    <a:custClr name="Built Environment">
      <a:srgbClr val="FAEA43"/>
    </a:custClr>
    <a:custClr name="Food / Agro / Biotech">
      <a:srgbClr val="7DB713"/>
    </a:custClr>
    <a:custClr name="Sustainability / Circular">
      <a:srgbClr val="01B706"/>
    </a:custClr>
    <a:custClr name="Chemspace">
      <a:srgbClr val="02C896"/>
    </a:custClr>
    <a:custClr name="Healthcare">
      <a:srgbClr val="00B2BC"/>
    </a:custClr>
    <a:custClr name="Robotics / AI">
      <a:srgbClr val="6BAEDB"/>
    </a:custClr>
    <a:custClr name="Legal Tech Colab">
      <a:srgbClr val="1C61F9"/>
    </a:custClr>
    <a:custClr name="Aerospace">
      <a:srgbClr val="23308B"/>
    </a:custClr>
    <a:custClr name="Software / AI">
      <a:srgbClr val="A50184"/>
    </a:custClr>
  </a:custClrLst>
  <a:extLst>
    <a:ext uri="{05A4C25C-085E-4340-85A3-A5531E510DB2}">
      <thm15:themeFamily xmlns:thm15="http://schemas.microsoft.com/office/thememl/2012/main" name="VLQ_Slide_Template" id="{861F28C7-4BFD-4B09-B4DE-857805A799CD}" vid="{048C4BDC-FA27-46D3-9F10-21E7506BC65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8141</TotalTime>
  <Words>155</Words>
  <Application>Microsoft Macintosh PowerPoint</Application>
  <PresentationFormat>Widescreen</PresentationFormat>
  <Paragraphs>33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Arial</vt:lpstr>
      <vt:lpstr>Calibri</vt:lpstr>
      <vt:lpstr>Cambria Math</vt:lpstr>
      <vt:lpstr>Symbol</vt:lpstr>
      <vt:lpstr>Q_blue_triangle</vt:lpstr>
      <vt:lpstr>tumvl content</vt:lpstr>
      <vt:lpstr>tumvl labs</vt:lpstr>
      <vt:lpstr>TUM Venture Lab Quantum/Semicon QFP - Project Phase Introduction</vt:lpstr>
      <vt:lpstr>ETH Quantum Hackathon Alice&amp;Bob Challenge: Qubitli</vt:lpstr>
      <vt:lpstr>OUR FULL PIPELINE</vt:lpstr>
      <vt:lpstr>OVERVIEW</vt:lpstr>
      <vt:lpstr>FOCK STATE TRUNCATION</vt:lpstr>
      <vt:lpstr>DISPLACEMENT STRATEGY</vt:lpstr>
      <vt:lpstr>SAMPLING STRATEGY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TUM Venture Lab Quantum QFP’24 Project Phase</dc:title>
  <dc:creator>Muhammad Hamzah Ghayas</dc:creator>
  <cp:lastModifiedBy>Fabian Schatz</cp:lastModifiedBy>
  <cp:revision>38</cp:revision>
  <dcterms:created xsi:type="dcterms:W3CDTF">2024-04-30T14:11:42Z</dcterms:created>
  <dcterms:modified xsi:type="dcterms:W3CDTF">2025-05-11T03:42:44Z</dcterms:modified>
</cp:coreProperties>
</file>